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5"/>
  </p:notesMasterIdLst>
  <p:handoutMasterIdLst>
    <p:handoutMasterId r:id="rId29"/>
  </p:handoutMasterIdLst>
  <p:sldIdLst>
    <p:sldId id="770" r:id="rId4"/>
    <p:sldId id="1126" r:id="rId6"/>
    <p:sldId id="1134" r:id="rId7"/>
    <p:sldId id="1128" r:id="rId8"/>
    <p:sldId id="1065" r:id="rId9"/>
    <p:sldId id="1140" r:id="rId10"/>
    <p:sldId id="1077" r:id="rId11"/>
    <p:sldId id="1076" r:id="rId12"/>
    <p:sldId id="1144" r:id="rId13"/>
    <p:sldId id="1143" r:id="rId14"/>
    <p:sldId id="1142" r:id="rId15"/>
    <p:sldId id="1137" r:id="rId16"/>
    <p:sldId id="1129" r:id="rId17"/>
    <p:sldId id="1130" r:id="rId18"/>
    <p:sldId id="1079" r:id="rId19"/>
    <p:sldId id="1138" r:id="rId20"/>
    <p:sldId id="1131" r:id="rId21"/>
    <p:sldId id="1132" r:id="rId22"/>
    <p:sldId id="1069" r:id="rId23"/>
    <p:sldId id="1095" r:id="rId24"/>
    <p:sldId id="1139" r:id="rId25"/>
    <p:sldId id="1099" r:id="rId26"/>
    <p:sldId id="1133" r:id="rId27"/>
    <p:sldId id="1096" r:id="rId28"/>
  </p:sldIdLst>
  <p:sldSz cx="12192000" cy="6858000"/>
  <p:notesSz cx="6798945" cy="99294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viw" initials="i" lastIdx="1" clrIdx="0"/>
  <p:cmAuthor id="2" name="tourist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C7E7"/>
    <a:srgbClr val="E7F1FA"/>
    <a:srgbClr val="CBE2F4"/>
    <a:srgbClr val="CFD5EA"/>
    <a:srgbClr val="EEEEEE"/>
    <a:srgbClr val="17406D"/>
    <a:srgbClr val="000066"/>
    <a:srgbClr val="BE0101"/>
    <a:srgbClr val="9A0000"/>
    <a:srgbClr val="A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07" autoAdjust="0"/>
    <p:restoredTop sz="93826" autoAdjust="0"/>
  </p:normalViewPr>
  <p:slideViewPr>
    <p:cSldViewPr snapToGrid="0" showGuides="1">
      <p:cViewPr varScale="1">
        <p:scale>
          <a:sx n="63" d="100"/>
          <a:sy n="63" d="100"/>
        </p:scale>
        <p:origin x="-732" y="-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4014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E8AAB9-3BDD-45F9-805D-CECA1EB34BD7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77CBC59-FDBD-4BB9-933C-AFE694F62192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E6F689F-4C0F-4F38-99B6-E2CBB3E852E6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4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4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fld id="{44602995-9BB2-4D40-BFC3-09903109B0E1}" type="slidenum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内部资料，请勿外传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D38CD-67F9-41BA-8604-96C4CD4D8C80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C5304-C4A5-4C5B-A829-4D13BD1BC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EA2C5-A815-4DEB-A378-83573F19F3CD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C5304-C4A5-4C5B-A829-4D13BD1BC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27A3-3B98-479D-B845-AC672614D7E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C5304-C4A5-4C5B-A829-4D13BD1BC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9EDD0-2EA6-4BAE-B764-2CDE6B21DA8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C5304-C4A5-4C5B-A829-4D13BD1BC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80" y="6476167"/>
            <a:ext cx="1713119" cy="294764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242569" y="6416305"/>
            <a:ext cx="11736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242563" y="508607"/>
            <a:ext cx="11736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80" y="63988"/>
            <a:ext cx="396000" cy="392277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0027921" y="6407340"/>
            <a:ext cx="1950643" cy="417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5448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人事处</a:t>
            </a:r>
            <a:r>
              <a:rPr lang="en-US" altLang="zh-CN" sz="1200" dirty="0">
                <a:solidFill>
                  <a:srgbClr val="5448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sz="1200" dirty="0">
                <a:solidFill>
                  <a:srgbClr val="5448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高级人才办</a:t>
            </a:r>
            <a:endParaRPr lang="zh-CN" altLang="en-US" sz="1200" dirty="0">
              <a:solidFill>
                <a:srgbClr val="54488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68000">
              <a:schemeClr val="accent6">
                <a:lumMod val="0"/>
                <a:lumOff val="100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/>
          <p:cNvSpPr/>
          <p:nvPr userDrawn="1"/>
        </p:nvSpPr>
        <p:spPr>
          <a:xfrm>
            <a:off x="0" y="1408176"/>
            <a:ext cx="12192000" cy="109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D4BA3-77FE-4F08-AB79-322D5D779476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68000">
              <a:schemeClr val="accent6">
                <a:lumMod val="0"/>
                <a:lumOff val="100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/>
          <p:cNvSpPr/>
          <p:nvPr userDrawn="1"/>
        </p:nvSpPr>
        <p:spPr>
          <a:xfrm>
            <a:off x="0" y="1408176"/>
            <a:ext cx="12192000" cy="109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D4BA3-77FE-4F08-AB79-322D5D779476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68000">
              <a:schemeClr val="accent6">
                <a:lumMod val="0"/>
                <a:lumOff val="100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/>
          <p:cNvSpPr/>
          <p:nvPr userDrawn="1"/>
        </p:nvSpPr>
        <p:spPr>
          <a:xfrm>
            <a:off x="0" y="1408176"/>
            <a:ext cx="12192000" cy="109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D4BA3-77FE-4F08-AB79-322D5D779476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 bwMode="auto">
          <a:xfrm>
            <a:off x="-1" y="6350268"/>
            <a:ext cx="12192001" cy="457574"/>
          </a:xfrm>
          <a:prstGeom prst="rect">
            <a:avLst/>
          </a:prstGeom>
          <a:gradFill>
            <a:gsLst>
              <a:gs pos="80000">
                <a:srgbClr val="026DCE">
                  <a:alpha val="70000"/>
                </a:srgbClr>
              </a:gs>
              <a:gs pos="26000">
                <a:schemeClr val="tx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3" tIns="58612" rIns="117223" bIns="58612" anchor="ctr"/>
          <a:lstStyle/>
          <a:p>
            <a:pPr algn="r">
              <a:defRPr/>
            </a:pPr>
            <a:r>
              <a:rPr lang="zh-CN" altLang="en-US" sz="20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  </a:t>
            </a:r>
            <a:endParaRPr lang="zh-CN" altLang="en-US" sz="20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-1" y="-30477"/>
            <a:ext cx="12192001" cy="953600"/>
          </a:xfrm>
          <a:prstGeom prst="rect">
            <a:avLst/>
          </a:prstGeom>
          <a:gradFill flip="none" rotWithShape="1">
            <a:gsLst>
              <a:gs pos="21000">
                <a:schemeClr val="accent2">
                  <a:lumMod val="75000"/>
                  <a:lumOff val="25000"/>
                </a:schemeClr>
              </a:gs>
              <a:gs pos="86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3" tIns="58612" rIns="117223" bIns="58612" anchor="ctr"/>
          <a:lstStyle/>
          <a:p>
            <a:pPr algn="ctr">
              <a:defRPr/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灯片编号占位符 3"/>
          <p:cNvSpPr txBox="1"/>
          <p:nvPr userDrawn="1"/>
        </p:nvSpPr>
        <p:spPr>
          <a:xfrm>
            <a:off x="239350" y="6487289"/>
            <a:ext cx="1919817" cy="283845"/>
          </a:xfrm>
          <a:prstGeom prst="rect">
            <a:avLst/>
          </a:prstGeom>
        </p:spPr>
        <p:txBody>
          <a:bodyPr lIns="117223" tIns="58612" rIns="117223" bIns="58612"/>
          <a:lstStyle>
            <a:defPPr>
              <a:defRPr lang="zh-CN"/>
            </a:defPPr>
            <a:lvl1pPr marL="0" algn="l" defTabSz="914400" rtl="0" eaLnBrk="1" latinLnBrk="0" hangingPunct="1">
              <a:defRPr sz="1200" i="0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altLang="en-US" sz="1200" b="1" dirty="0">
                <a:solidFill>
                  <a:schemeClr val="bg1"/>
                </a:solidFill>
              </a:rPr>
              <a:t> </a:t>
            </a:r>
            <a:fld id="{7C5E4C7A-43C3-449A-8119-E420EB00870B}" type="slidenum">
              <a:rPr lang="zh-CN" altLang="en-US" sz="1200" b="1" dirty="0" smtClean="0">
                <a:solidFill>
                  <a:schemeClr val="bg1"/>
                </a:solidFill>
              </a:rPr>
            </a:fld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468150" y="36622"/>
            <a:ext cx="3738406" cy="8194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399066" y="6389545"/>
            <a:ext cx="2758678" cy="369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南京航空航天大学人事处</a:t>
            </a:r>
            <a:endParaRPr lang="zh-CN" altLang="en-US" sz="1800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7CDB8-6DEE-46E5-B715-FB39483BC094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371B0-E12B-4274-A102-8AD5ADCC06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6426-4796-4952-8FA5-0E27790930F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C5304-C4A5-4C5B-A829-4D13BD1BC18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灯片编号占位符 4"/>
          <p:cNvSpPr txBox="1"/>
          <p:nvPr userDrawn="1"/>
        </p:nvSpPr>
        <p:spPr bwMode="auto">
          <a:xfrm>
            <a:off x="11530632" y="6448425"/>
            <a:ext cx="503238" cy="36512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00D0EB1-04DD-4628-B83B-06211799E9D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A34C-A47C-4EAE-9AAF-65443D753DD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371B0-E12B-4274-A102-8AD5ADCC06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9EFE6-44CA-4F25-AB11-50F474259428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210040" y="6356349"/>
            <a:ext cx="2743200" cy="365125"/>
          </a:xfrm>
        </p:spPr>
        <p:txBody>
          <a:bodyPr/>
          <a:lstStyle>
            <a:lvl1pPr>
              <a:defRPr sz="1400" b="1">
                <a:solidFill>
                  <a:srgbClr val="535557"/>
                </a:solidFill>
              </a:defRPr>
            </a:lvl1pPr>
          </a:lstStyle>
          <a:p>
            <a:fld id="{D53371B0-E12B-4274-A102-8AD5ADCC06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23BDB-A921-44AF-AC90-2E95C163A709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371B0-E12B-4274-A102-8AD5ADCC06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58EB2-119C-4CDD-8407-99FF0421381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C5304-C4A5-4C5B-A829-4D13BD1BC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9093-D6E2-481D-B384-AC4453E8F84C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C5304-C4A5-4C5B-A829-4D13BD1BC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6DE19-BDBB-485C-9D8B-FD259D2C34E5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C5304-C4A5-4C5B-A829-4D13BD1BC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5AE3-5748-4299-B0CE-812952A64B6D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C5304-C4A5-4C5B-A829-4D13BD1BC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D6B51-01F9-4E82-A4EA-8D9CAE9A0702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C5304-C4A5-4C5B-A829-4D13BD1BC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96FA6-F52F-405F-ABF9-902E856AF4BA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C5304-C4A5-4C5B-A829-4D13BD1BC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68ED5-43A9-4C30-9E97-CC1FECDF74DB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C5304-C4A5-4C5B-A829-4D13BD1BC1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5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7"/>
          <p:cNvSpPr/>
          <p:nvPr/>
        </p:nvSpPr>
        <p:spPr>
          <a:xfrm>
            <a:off x="0" y="0"/>
            <a:ext cx="12192000" cy="765175"/>
          </a:xfrm>
          <a:prstGeom prst="rect">
            <a:avLst/>
          </a:prstGeom>
          <a:solidFill>
            <a:schemeClr val="tx2">
              <a:lumMod val="40000"/>
              <a:lumOff val="6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7"/>
          <p:cNvSpPr/>
          <p:nvPr/>
        </p:nvSpPr>
        <p:spPr>
          <a:xfrm>
            <a:off x="0" y="0"/>
            <a:ext cx="12192000" cy="765175"/>
          </a:xfrm>
          <a:prstGeom prst="rect">
            <a:avLst/>
          </a:prstGeom>
          <a:gradFill flip="none" rotWithShape="1">
            <a:gsLst>
              <a:gs pos="59000">
                <a:srgbClr val="17406D"/>
              </a:gs>
              <a:gs pos="0">
                <a:srgbClr val="C0000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C096FA6-F52F-405F-ABF9-902E856AF4BA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E8C5304-C4A5-4C5B-A829-4D13BD1BC186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456738" y="5300663"/>
            <a:ext cx="1920875" cy="268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9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5805265"/>
            <a:ext cx="12192000" cy="1062163"/>
          </a:xfrm>
          <a:prstGeom prst="rect">
            <a:avLst/>
          </a:prstGeom>
        </p:spPr>
      </p:pic>
      <p:pic>
        <p:nvPicPr>
          <p:cNvPr id="19" name="图片 18" descr="F:\稻壳-阿源设计\D动画PPT\2019-05-06-\5-毕业答辩-南航\logo (1).pnglogo (1)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>
          <a:xfrm>
            <a:off x="9348731" y="121238"/>
            <a:ext cx="2741061" cy="524731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13201" y="226516"/>
            <a:ext cx="325126" cy="32512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1DB3B-5666-4D5F-AE73-8AD383D95B3C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371B0-E12B-4274-A102-8AD5ADCC06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1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33334" r="-1000" b="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"/>
            <a:ext cx="12192000" cy="4711336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69000">
                <a:srgbClr val="17406D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TextBox 3"/>
          <p:cNvSpPr txBox="1"/>
          <p:nvPr/>
        </p:nvSpPr>
        <p:spPr>
          <a:xfrm>
            <a:off x="1980220" y="5455435"/>
            <a:ext cx="823156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7406D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7406D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7406D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7406D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7406D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588" y="1874570"/>
            <a:ext cx="1193945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职称申报系统使用指南</a:t>
            </a:r>
            <a:endParaRPr lang="en-US" altLang="zh-CN" sz="60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（申报人员</a:t>
            </a:r>
            <a:r>
              <a:rPr lang="en-US" altLang="zh-CN" sz="44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-</a:t>
            </a:r>
            <a:r>
              <a:rPr lang="zh-CN" altLang="en-US" sz="44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预申报、资格审核）</a:t>
            </a:r>
            <a:endParaRPr lang="zh-CN" altLang="en-US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 descr="F:\稻壳-阿源设计\D动画PPT\2019-05-06-\5-毕业答辩-南航\logo (1).pnglogo (1)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123588" y="779820"/>
            <a:ext cx="3807433" cy="728871"/>
          </a:xfrm>
          <a:prstGeom prst="rect">
            <a:avLst/>
          </a:prstGeom>
        </p:spPr>
      </p:pic>
      <p:sp>
        <p:nvSpPr>
          <p:cNvPr id="6" name="TextBox 3"/>
          <p:cNvSpPr txBox="1"/>
          <p:nvPr/>
        </p:nvSpPr>
        <p:spPr>
          <a:xfrm>
            <a:off x="1980220" y="4875468"/>
            <a:ext cx="8231560" cy="579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7406D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人事处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7406D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7406D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高级人才办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7406D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填写申报信息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29204" y="1006329"/>
            <a:ext cx="9495417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教学系列</a:t>
            </a:r>
            <a:endParaRPr lang="zh-CN" altLang="zh-CN" sz="2000" dirty="0"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018722" y="1525722"/>
          <a:ext cx="9181600" cy="49946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4995"/>
                <a:gridCol w="2651694"/>
                <a:gridCol w="4575841"/>
                <a:gridCol w="1299070"/>
              </a:tblGrid>
              <a:tr h="645381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申报层级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406D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文件</a:t>
                      </a: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原文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406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审核细则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406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审核单位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406D"/>
                    </a:solidFill>
                  </a:tcPr>
                </a:tc>
              </a:tr>
              <a:tr h="1229880">
                <a:tc rowSpan="2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副</a:t>
                      </a:r>
                      <a:endParaRPr lang="en-US" alt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</a:t>
                      </a:r>
                      <a:endParaRPr lang="en-US" alt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406D"/>
                    </a:solidFill>
                  </a:tcPr>
                </a:tc>
                <a:tc>
                  <a:txBody>
                    <a:bodyPr/>
                    <a:lstStyle/>
                    <a:p>
                      <a:pPr marL="87630" indent="-87630" algn="just">
                        <a:spcAft>
                          <a:spcPts val="0"/>
                        </a:spcAft>
                        <a:tabLst>
                          <a:tab pos="1880870" algn="l"/>
                        </a:tabLst>
                      </a:pPr>
                      <a:r>
                        <a:rPr lang="en-US" alt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“教学水平高，</a:t>
                      </a:r>
                      <a:r>
                        <a:rPr lang="zh-CN" sz="1800" b="1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近三年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课程教学质量综合评估为优秀且学生评教成绩优秀率高”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近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年综合评估至少优秀一次；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或近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年所有课程中（不含合上课程）学生评教优秀次数达三分之一以上。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评估办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44776">
                <a:tc vMerge="1"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800" b="1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“获得较高水平的教学竞赛奖”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近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年内，作为主讲教师获省部级以上教学讲课比赛奖项（经由学校认定的教学比赛）。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教发办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29880">
                <a:tc rowSpan="2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</a:t>
                      </a:r>
                      <a:endParaRPr lang="en-US" alt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</a:t>
                      </a:r>
                      <a:endParaRPr lang="en-US" alt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406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“教学水平高，</a:t>
                      </a:r>
                      <a:r>
                        <a:rPr lang="zh-CN" sz="1800" b="1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任现职以来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课程教学质量综合评估和学生评教长期保持优秀”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近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年综合评估至少优秀一次；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或近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年所有课程中（不含合上课程）学生评教优秀次数达三分之一以上。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评估办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44776">
                <a:tc vMerge="1"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1800" b="1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或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“获得较高水平的教学竞赛奖”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近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年内，作为主讲教师获</a:t>
                      </a:r>
                      <a:r>
                        <a:rPr lang="zh-CN" altLang="en-US" sz="160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省部级以上教学讲课比赛奖项（经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由学校认定的教学比赛）。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教发办</a:t>
                      </a:r>
                      <a:endParaRPr lang="zh-CN" sz="1600" kern="1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8987" y="3867353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填写申报信息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35690" y="1808667"/>
            <a:ext cx="8686245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装备型号：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目前以装备工程部管理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型号项目为准。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国军标内审员资格证书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需由装备工程部（质管办）认定的培训机构颁发。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从事装备型号科研生产工作年限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由装备工程部（型号办）认定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1993320" y="3867353"/>
            <a:ext cx="8628615" cy="629920"/>
          </a:xfrm>
          <a:prstGeom prst="roundRect">
            <a:avLst/>
          </a:prstGeom>
          <a:solidFill>
            <a:srgbClr val="17406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该系列细则由装备工程部负责解释并审核，</a:t>
            </a:r>
            <a:r>
              <a:rPr lang="zh-CN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联系人：</a:t>
            </a:r>
            <a:endParaRPr lang="zh-CN" altLang="zh-CN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21307" y="4549032"/>
            <a:ext cx="6131668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型号办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丁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84892776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质管办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84890771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93320" y="1146784"/>
            <a:ext cx="6131668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装备型号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30"/>
          <a:stretch>
            <a:fillRect/>
          </a:stretch>
        </p:blipFill>
        <p:spPr bwMode="auto">
          <a:xfrm>
            <a:off x="1680540" y="2377401"/>
            <a:ext cx="10409860" cy="282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1681200" y="1515600"/>
            <a:ext cx="8515025" cy="45326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核对基本情况，如有误及时反馈，提交申报后将无法修改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1" name="文本框 14"/>
          <p:cNvSpPr txBox="1"/>
          <p:nvPr/>
        </p:nvSpPr>
        <p:spPr>
          <a:xfrm>
            <a:off x="1680540" y="794039"/>
            <a:ext cx="4933405" cy="499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04 :  </a:t>
            </a:r>
            <a:r>
              <a:rPr lang="zh-CN" altLang="en-US" dirty="0">
                <a:ea typeface="微软雅黑" panose="020B0503020204020204" pitchFamily="34" charset="-122"/>
              </a:rPr>
              <a:t>完善申报信息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19960" y="5620175"/>
            <a:ext cx="9343296" cy="4924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 </a:t>
            </a:r>
            <a:r>
              <a:rPr lang="zh-CN" altLang="en-US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字段说明：如所填写字段旁有“ </a:t>
            </a:r>
            <a:r>
              <a:rPr lang="en-US" altLang="zh-CN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r>
              <a:rPr lang="zh-CN" altLang="en-US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”，可放置鼠标至“ </a:t>
            </a:r>
            <a:r>
              <a:rPr lang="en-US" altLang="zh-CN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r>
              <a:rPr lang="zh-CN" altLang="en-US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处，查看说明。</a:t>
            </a:r>
            <a:endParaRPr lang="zh-CN" altLang="en-US" sz="2000" dirty="0">
              <a:solidFill>
                <a:srgbClr val="BE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填写申报信息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对话气泡: 圆角矩形 2"/>
          <p:cNvSpPr/>
          <p:nvPr/>
        </p:nvSpPr>
        <p:spPr>
          <a:xfrm>
            <a:off x="6885470" y="3787450"/>
            <a:ext cx="1846730" cy="865977"/>
          </a:xfrm>
          <a:prstGeom prst="wedgeRoundRectCallout">
            <a:avLst>
              <a:gd name="adj1" fmla="val -64523"/>
              <a:gd name="adj2" fmla="val 86310"/>
              <a:gd name="adj3" fmla="val 16667"/>
            </a:avLst>
          </a:prstGeom>
          <a:solidFill>
            <a:srgbClr val="00006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28862" y="3875368"/>
            <a:ext cx="1521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申请系列与岗位相适应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填写申报信息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81200" y="1515600"/>
            <a:ext cx="8515025" cy="45326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）填写其他资格条件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" name="文本框 14"/>
          <p:cNvSpPr txBox="1"/>
          <p:nvPr/>
        </p:nvSpPr>
        <p:spPr>
          <a:xfrm>
            <a:off x="1680540" y="794039"/>
            <a:ext cx="4933405" cy="499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04 :  </a:t>
            </a:r>
            <a:r>
              <a:rPr lang="zh-CN" altLang="en-US" dirty="0">
                <a:ea typeface="微软雅黑" panose="020B0503020204020204" pitchFamily="34" charset="-122"/>
              </a:rPr>
              <a:t>完善申报信息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2359660"/>
            <a:ext cx="10086340" cy="3522980"/>
          </a:xfrm>
          <a:prstGeom prst="rect">
            <a:avLst/>
          </a:prstGeom>
        </p:spPr>
      </p:pic>
      <p:sp>
        <p:nvSpPr>
          <p:cNvPr id="118" name="矩形 117"/>
          <p:cNvSpPr/>
          <p:nvPr/>
        </p:nvSpPr>
        <p:spPr>
          <a:xfrm>
            <a:off x="7503695" y="4381569"/>
            <a:ext cx="3193659" cy="45313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仅相应系列申请人填写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右大括号 6"/>
          <p:cNvSpPr/>
          <p:nvPr/>
        </p:nvSpPr>
        <p:spPr>
          <a:xfrm>
            <a:off x="7004815" y="4019544"/>
            <a:ext cx="344979" cy="1218026"/>
          </a:xfrm>
          <a:prstGeom prst="rightBrace">
            <a:avLst/>
          </a:prstGeom>
          <a:ln w="25400">
            <a:solidFill>
              <a:srgbClr val="9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624533" y="1302760"/>
            <a:ext cx="5632657" cy="45326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）填写“利害关系人”信息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4" name="文本框 14"/>
          <p:cNvSpPr txBox="1"/>
          <p:nvPr/>
        </p:nvSpPr>
        <p:spPr>
          <a:xfrm>
            <a:off x="1666871" y="5503431"/>
            <a:ext cx="10135662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>
                <a:ea typeface="微软雅黑" panose="020B0503020204020204" pitchFamily="34" charset="-122"/>
              </a:rPr>
              <a:t>说明：</a:t>
            </a:r>
            <a:endParaRPr lang="en-US" altLang="zh-CN" dirty="0"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1600" dirty="0"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ea typeface="微软雅黑" panose="020B0503020204020204" pitchFamily="34" charset="-122"/>
              </a:rPr>
              <a:t>2025</a:t>
            </a:r>
            <a:r>
              <a:rPr lang="zh-CN" altLang="en-US" sz="1600" dirty="0">
                <a:ea typeface="微软雅黑" panose="020B0503020204020204" pitchFamily="34" charset="-122"/>
              </a:rPr>
              <a:t>年首次申报人员，该部分内容为空白，须</a:t>
            </a:r>
            <a:r>
              <a:rPr lang="zh-CN" altLang="en-US" sz="1600" b="1" dirty="0">
                <a:solidFill>
                  <a:srgbClr val="C00000"/>
                </a:solidFill>
                <a:ea typeface="微软雅黑" panose="020B0503020204020204" pitchFamily="34" charset="-122"/>
              </a:rPr>
              <a:t>如实填写</a:t>
            </a:r>
            <a:r>
              <a:rPr lang="zh-CN" altLang="en-US" sz="1600" dirty="0">
                <a:ea typeface="微软雅黑" panose="020B0503020204020204" pitchFamily="34" charset="-122"/>
              </a:rPr>
              <a:t>。</a:t>
            </a:r>
            <a:endParaRPr lang="en-US" altLang="zh-CN" sz="1600" dirty="0"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1600" dirty="0"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ea typeface="微软雅黑" panose="020B0503020204020204" pitchFamily="34" charset="-122"/>
              </a:rPr>
              <a:t>2024</a:t>
            </a:r>
            <a:r>
              <a:rPr lang="zh-CN" altLang="en-US" sz="1600" dirty="0">
                <a:ea typeface="微软雅黑" panose="020B0503020204020204" pitchFamily="34" charset="-122"/>
              </a:rPr>
              <a:t>年申报过的人员，该部分会显示</a:t>
            </a:r>
            <a:r>
              <a:rPr lang="en-US" altLang="zh-CN" sz="1600" dirty="0">
                <a:ea typeface="微软雅黑" panose="020B0503020204020204" pitchFamily="34" charset="-122"/>
              </a:rPr>
              <a:t>24</a:t>
            </a:r>
            <a:r>
              <a:rPr lang="zh-CN" altLang="en-US" sz="1600" dirty="0">
                <a:ea typeface="微软雅黑" panose="020B0503020204020204" pitchFamily="34" charset="-122"/>
              </a:rPr>
              <a:t>年填写信息，不可修改。如有误请联系本单位管理员提交修改申请，人事处审核后予以变更。</a:t>
            </a:r>
            <a:endParaRPr lang="en-US" altLang="zh-CN" sz="1800" dirty="0"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填写申报信息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1680540" y="794039"/>
            <a:ext cx="4933405" cy="499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04 :  </a:t>
            </a:r>
            <a:r>
              <a:rPr lang="zh-CN" altLang="en-US" dirty="0">
                <a:ea typeface="微软雅黑" panose="020B0503020204020204" pitchFamily="34" charset="-122"/>
              </a:rPr>
              <a:t>完善申报信息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74800" y="1848553"/>
            <a:ext cx="10001431" cy="3562350"/>
            <a:chOff x="1595120" y="1777345"/>
            <a:chExt cx="10001431" cy="35623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5120" y="1777345"/>
              <a:ext cx="10001431" cy="3562350"/>
            </a:xfrm>
            <a:prstGeom prst="rect">
              <a:avLst/>
            </a:prstGeom>
          </p:spPr>
        </p:pic>
        <p:sp>
          <p:nvSpPr>
            <p:cNvPr id="2" name="圆角矩形标注 1"/>
            <p:cNvSpPr/>
            <p:nvPr/>
          </p:nvSpPr>
          <p:spPr>
            <a:xfrm rot="10800000">
              <a:off x="2128935" y="4580297"/>
              <a:ext cx="4505330" cy="452432"/>
            </a:xfrm>
            <a:prstGeom prst="wedgeRoundRectCallout">
              <a:avLst>
                <a:gd name="adj1" fmla="val 21864"/>
                <a:gd name="adj2" fmla="val 75599"/>
                <a:gd name="adj3" fmla="val 16667"/>
              </a:avLst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85000" lnSpcReduction="20000"/>
            </a:bodyPr>
            <a:lstStyle/>
            <a:p>
              <a:pPr algn="ctr"/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136543" y="4592472"/>
              <a:ext cx="4589996" cy="417102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仅填写直系亲属为本校正高职称人员的情况</a:t>
              </a:r>
              <a:endPara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493521" y="1783092"/>
            <a:ext cx="4871924" cy="4171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85000" lnSpcReduction="20000"/>
          </a:bodyPr>
          <a:lstStyle/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767839" y="4031083"/>
            <a:ext cx="9800783" cy="4171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85000" lnSpcReduction="20000"/>
          </a:bodyPr>
          <a:lstStyle/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681200" y="1515600"/>
            <a:ext cx="4243064" cy="45326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）确认信息，开始申报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645346" y="3896053"/>
            <a:ext cx="5053144" cy="45313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）点击同步上年申报数据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0" name="文本框 14"/>
          <p:cNvSpPr txBox="1"/>
          <p:nvPr/>
        </p:nvSpPr>
        <p:spPr>
          <a:xfrm>
            <a:off x="1680540" y="794039"/>
            <a:ext cx="4933405" cy="499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04 :  </a:t>
            </a:r>
            <a:r>
              <a:rPr lang="zh-CN" altLang="en-US" dirty="0">
                <a:ea typeface="微软雅黑" panose="020B0503020204020204" pitchFamily="34" charset="-122"/>
              </a:rPr>
              <a:t>完善申报信息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85047" y="4571448"/>
            <a:ext cx="4359158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如上一年未申报，则不会显示该提示框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同步上一年数据后，在正式填报阶段仍可以对信息进行修改、补充。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填写申报信息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18649" r="16293"/>
          <a:stretch>
            <a:fillRect/>
          </a:stretch>
        </p:blipFill>
        <p:spPr>
          <a:xfrm>
            <a:off x="6613945" y="1515600"/>
            <a:ext cx="3770523" cy="19977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3944" y="4006239"/>
            <a:ext cx="3770523" cy="18766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1680540" y="1515600"/>
            <a:ext cx="4243064" cy="45326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）预申报成功，等待资格审核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0" name="文本框 14"/>
          <p:cNvSpPr txBox="1"/>
          <p:nvPr/>
        </p:nvSpPr>
        <p:spPr>
          <a:xfrm>
            <a:off x="1680540" y="794039"/>
            <a:ext cx="4933405" cy="499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04 :  </a:t>
            </a:r>
            <a:r>
              <a:rPr lang="zh-CN" altLang="en-US" dirty="0">
                <a:ea typeface="微软雅黑" panose="020B0503020204020204" pitchFamily="34" charset="-122"/>
              </a:rPr>
              <a:t>完善申报信息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填写申报信息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0266" y="2619222"/>
            <a:ext cx="5614052" cy="25084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1729509" y="920285"/>
            <a:ext cx="9547892" cy="52565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终止申报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终止申报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0339" y="2153509"/>
            <a:ext cx="9551869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）提交申报后，再次进入“我的申报”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）选择一条记录，点击“终止申报”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981334" y="1598264"/>
            <a:ext cx="9749880" cy="453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“终止申报” 指申报人放弃本年度职称申报，且不可重新申报。请谨慎操作！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387" y="3213231"/>
            <a:ext cx="7515225" cy="2819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îṩḻíḑe"/>
          <p:cNvGrpSpPr/>
          <p:nvPr/>
        </p:nvGrpSpPr>
        <p:grpSpPr>
          <a:xfrm>
            <a:off x="7905622" y="2096852"/>
            <a:ext cx="1554311" cy="3340709"/>
            <a:chOff x="6600056" y="6920"/>
            <a:chExt cx="1554311" cy="3340709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6600056" y="6920"/>
              <a:ext cx="0" cy="3340709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ïṣḷíḋé"/>
            <p:cNvSpPr txBox="1"/>
            <p:nvPr/>
          </p:nvSpPr>
          <p:spPr>
            <a:xfrm>
              <a:off x="6684810" y="6920"/>
              <a:ext cx="1469557" cy="42727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Autofit/>
            </a:bodyPr>
            <a:lstStyle/>
            <a:p>
              <a:r>
                <a:rPr lang="en-US" altLang="zh-CN" sz="2800" b="1" dirty="0">
                  <a:solidFill>
                    <a:schemeClr val="accent3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en-US" altLang="zh-CN" sz="28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iṣ1ïde"/>
          <p:cNvSpPr/>
          <p:nvPr/>
        </p:nvSpPr>
        <p:spPr>
          <a:xfrm>
            <a:off x="3219747" y="3403252"/>
            <a:ext cx="613289" cy="613289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3" name="ïSļîde"/>
          <p:cNvSpPr txBox="1"/>
          <p:nvPr/>
        </p:nvSpPr>
        <p:spPr>
          <a:xfrm>
            <a:off x="4180842" y="3410529"/>
            <a:ext cx="4211241" cy="345354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no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endParaRPr lang="zh-CN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ïşḻíḑé"/>
          <p:cNvSpPr/>
          <p:nvPr/>
        </p:nvSpPr>
        <p:spPr>
          <a:xfrm>
            <a:off x="3219747" y="4331563"/>
            <a:ext cx="613289" cy="613289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îš1ide"/>
          <p:cNvSpPr txBox="1"/>
          <p:nvPr/>
        </p:nvSpPr>
        <p:spPr>
          <a:xfrm>
            <a:off x="4180842" y="4338840"/>
            <a:ext cx="4211241" cy="345354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no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资格审核</a:t>
            </a:r>
            <a:endParaRPr lang="zh-CN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42596" y="161993"/>
            <a:ext cx="4344545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资格审核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审核内容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872847"/>
            <a:ext cx="1336040" cy="629920"/>
            <a:chOff x="0" y="1004927"/>
            <a:chExt cx="1336040" cy="629920"/>
          </a:xfrm>
        </p:grpSpPr>
        <p:sp>
          <p:nvSpPr>
            <p:cNvPr id="4" name="矩形 3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9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等腰三角形 35"/>
          <p:cNvSpPr/>
          <p:nvPr/>
        </p:nvSpPr>
        <p:spPr>
          <a:xfrm rot="5400000">
            <a:off x="1056640" y="1736463"/>
            <a:ext cx="629920" cy="386080"/>
          </a:xfrm>
          <a:prstGeom prst="triangle">
            <a:avLst/>
          </a:prstGeom>
          <a:solidFill>
            <a:srgbClr val="9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41877" y="2321790"/>
            <a:ext cx="923280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思想政治和师德师风考核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65125" indent="53340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各基层单位负责对申请人的思想政治表现、职业道德进行考核；人事处会同有关职能部门进行师德师风审查。实施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一票否决制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根据申报系列和人员岗位类型进行资格审核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65125" indent="53340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分别涉及教师发展中心、教务处、研究生院、装备工程部、人事处及各基层单位。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897498" y="1811733"/>
            <a:ext cx="9572893" cy="4174859"/>
          </a:xfrm>
          <a:prstGeom prst="rect">
            <a:avLst/>
          </a:prstGeom>
          <a:noFill/>
          <a:ln w="28575">
            <a:solidFill>
              <a:srgbClr val="174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1274682" y="1635149"/>
            <a:ext cx="340088" cy="353168"/>
          </a:xfrm>
          <a:prstGeom prst="rect">
            <a:avLst/>
          </a:prstGeom>
          <a:solidFill>
            <a:srgbClr val="9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752837" y="5753274"/>
            <a:ext cx="340088" cy="353168"/>
          </a:xfrm>
          <a:prstGeom prst="rect">
            <a:avLst/>
          </a:prstGeom>
          <a:solidFill>
            <a:srgbClr val="9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20"/>
          <p:cNvSpPr txBox="1"/>
          <p:nvPr/>
        </p:nvSpPr>
        <p:spPr>
          <a:xfrm>
            <a:off x="1897499" y="1105565"/>
            <a:ext cx="606638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资格审核内容</a:t>
            </a:r>
            <a:endParaRPr lang="en-US" altLang="zh-CN" sz="2400" i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îṩḻíḑe"/>
          <p:cNvGrpSpPr/>
          <p:nvPr/>
        </p:nvGrpSpPr>
        <p:grpSpPr>
          <a:xfrm>
            <a:off x="7905622" y="2096852"/>
            <a:ext cx="1554311" cy="3340709"/>
            <a:chOff x="6600056" y="6920"/>
            <a:chExt cx="1554311" cy="3340709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6600056" y="6920"/>
              <a:ext cx="0" cy="3340709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ïṣḷíḋé"/>
            <p:cNvSpPr txBox="1"/>
            <p:nvPr/>
          </p:nvSpPr>
          <p:spPr>
            <a:xfrm>
              <a:off x="6684810" y="6920"/>
              <a:ext cx="1469557" cy="42727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Autofit/>
            </a:bodyPr>
            <a:lstStyle/>
            <a:p>
              <a:r>
                <a:rPr lang="en-US" altLang="zh-CN" sz="2800" b="1" dirty="0">
                  <a:solidFill>
                    <a:schemeClr val="accent3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en-US" altLang="zh-CN" sz="28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iṣ1ïde"/>
          <p:cNvSpPr/>
          <p:nvPr/>
        </p:nvSpPr>
        <p:spPr>
          <a:xfrm>
            <a:off x="3219747" y="3403252"/>
            <a:ext cx="613289" cy="613289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3" name="ïSļîde"/>
          <p:cNvSpPr txBox="1"/>
          <p:nvPr/>
        </p:nvSpPr>
        <p:spPr>
          <a:xfrm>
            <a:off x="4180842" y="3410529"/>
            <a:ext cx="4211241" cy="345354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no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endParaRPr lang="zh-CN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ïşḻíḑé"/>
          <p:cNvSpPr/>
          <p:nvPr/>
        </p:nvSpPr>
        <p:spPr>
          <a:xfrm>
            <a:off x="3219747" y="4331563"/>
            <a:ext cx="613289" cy="613289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îš1ide"/>
          <p:cNvSpPr txBox="1"/>
          <p:nvPr/>
        </p:nvSpPr>
        <p:spPr>
          <a:xfrm>
            <a:off x="4180842" y="4338840"/>
            <a:ext cx="4211241" cy="345354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no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资格审核</a:t>
            </a:r>
            <a:endParaRPr lang="zh-CN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/>
          <p:cNvSpPr/>
          <p:nvPr/>
        </p:nvSpPr>
        <p:spPr>
          <a:xfrm>
            <a:off x="2123661" y="2360400"/>
            <a:ext cx="1853681" cy="56042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174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lnSpcReduction="10000"/>
          </a:bodyPr>
          <a:lstStyle/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2123661" y="3693215"/>
            <a:ext cx="1853681" cy="56042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174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lnSpcReduction="10000"/>
          </a:bodyPr>
          <a:lstStyle/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123661" y="5176031"/>
            <a:ext cx="1853681" cy="56042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174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lnSpcReduction="10000"/>
          </a:bodyPr>
          <a:lstStyle/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872847"/>
            <a:ext cx="1336040" cy="629920"/>
            <a:chOff x="0" y="1004927"/>
            <a:chExt cx="1336040" cy="629920"/>
          </a:xfrm>
        </p:grpSpPr>
        <p:sp>
          <p:nvSpPr>
            <p:cNvPr id="4" name="矩形 3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9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等腰三角形 35"/>
          <p:cNvSpPr/>
          <p:nvPr/>
        </p:nvSpPr>
        <p:spPr>
          <a:xfrm rot="5400000">
            <a:off x="1056640" y="1736463"/>
            <a:ext cx="629920" cy="386080"/>
          </a:xfrm>
          <a:prstGeom prst="triangle">
            <a:avLst/>
          </a:prstGeom>
          <a:solidFill>
            <a:srgbClr val="9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123661" y="3738721"/>
            <a:ext cx="1853680" cy="45345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基层单位审核</a:t>
            </a:r>
            <a:endParaRPr lang="en-US" altLang="zh-CN" sz="2000" b="1" dirty="0">
              <a:solidFill>
                <a:srgbClr val="A8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123661" y="5227447"/>
            <a:ext cx="1853681" cy="45345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师德师风审核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20"/>
          <p:cNvSpPr txBox="1"/>
          <p:nvPr/>
        </p:nvSpPr>
        <p:spPr>
          <a:xfrm>
            <a:off x="1897498" y="1182458"/>
            <a:ext cx="10016371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资格审核流程</a:t>
            </a:r>
            <a:endParaRPr lang="en-US" altLang="zh-CN" sz="2400" i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123661" y="2426013"/>
            <a:ext cx="1853681" cy="45345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A8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资格审核</a:t>
            </a:r>
            <a:endParaRPr lang="en-US" altLang="zh-CN" sz="2000" b="1" dirty="0">
              <a:solidFill>
                <a:srgbClr val="A8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842596" y="161993"/>
            <a:ext cx="5020322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资格审核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审核进度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78942" y="2256161"/>
            <a:ext cx="7521164" cy="82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根据系列要求，由教师发展中心、教务处、研究生院、装备工程部同时进行业务条件审核。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78942" y="3435060"/>
            <a:ext cx="744967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各单位对申请人的评审资格条件、基本申报条件进行严格审查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根据系列要求，审核学生工作经历、从业资格情况；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填写“单位考核和推荐意见”。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8942" y="5223789"/>
            <a:ext cx="5390966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人事处会同党委教师工作部等部门进行审核。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2912435" y="3072178"/>
            <a:ext cx="265196" cy="456148"/>
          </a:xfrm>
          <a:prstGeom prst="downArrow">
            <a:avLst/>
          </a:prstGeom>
          <a:noFill/>
          <a:ln w="28575">
            <a:solidFill>
              <a:srgbClr val="174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85000" lnSpcReduction="20000"/>
          </a:bodyPr>
          <a:lstStyle/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下箭头 40"/>
          <p:cNvSpPr/>
          <p:nvPr/>
        </p:nvSpPr>
        <p:spPr>
          <a:xfrm>
            <a:off x="2912435" y="4504780"/>
            <a:ext cx="265196" cy="456148"/>
          </a:xfrm>
          <a:prstGeom prst="downArrow">
            <a:avLst/>
          </a:prstGeom>
          <a:noFill/>
          <a:ln w="28575">
            <a:solidFill>
              <a:srgbClr val="174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85000" lnSpcReduction="20000"/>
          </a:bodyPr>
          <a:lstStyle/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4494905" y="3231621"/>
            <a:ext cx="6728344" cy="19360"/>
          </a:xfrm>
          <a:prstGeom prst="line">
            <a:avLst/>
          </a:prstGeom>
          <a:ln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4528967" y="4922415"/>
            <a:ext cx="6728344" cy="19360"/>
          </a:xfrm>
          <a:prstGeom prst="line">
            <a:avLst/>
          </a:prstGeom>
          <a:ln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336040" cy="629920"/>
            <a:chOff x="0" y="1004927"/>
            <a:chExt cx="1336040" cy="629920"/>
          </a:xfrm>
        </p:grpSpPr>
        <p:sp>
          <p:nvSpPr>
            <p:cNvPr id="4" name="矩形 3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9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等腰三角形 35"/>
          <p:cNvSpPr/>
          <p:nvPr/>
        </p:nvSpPr>
        <p:spPr>
          <a:xfrm rot="5400000">
            <a:off x="1056640" y="1736463"/>
            <a:ext cx="629920" cy="386080"/>
          </a:xfrm>
          <a:prstGeom prst="triangle">
            <a:avLst/>
          </a:prstGeom>
          <a:solidFill>
            <a:srgbClr val="9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20"/>
          <p:cNvSpPr txBox="1"/>
          <p:nvPr/>
        </p:nvSpPr>
        <p:spPr>
          <a:xfrm>
            <a:off x="1897498" y="1182458"/>
            <a:ext cx="10016371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通过“申报状态”，了解审核进度</a:t>
            </a:r>
            <a:endParaRPr lang="en-US" altLang="zh-CN" sz="2400" i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842596" y="161993"/>
            <a:ext cx="5020322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资格审核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审核进度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3508" y="2167935"/>
            <a:ext cx="10148870" cy="36274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336040" cy="629920"/>
            <a:chOff x="0" y="1004927"/>
            <a:chExt cx="1336040" cy="629920"/>
          </a:xfrm>
        </p:grpSpPr>
        <p:sp>
          <p:nvSpPr>
            <p:cNvPr id="4" name="矩形 3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9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等腰三角形 35"/>
          <p:cNvSpPr/>
          <p:nvPr/>
        </p:nvSpPr>
        <p:spPr>
          <a:xfrm rot="5400000">
            <a:off x="1056640" y="1736463"/>
            <a:ext cx="629920" cy="386080"/>
          </a:xfrm>
          <a:prstGeom prst="triangle">
            <a:avLst/>
          </a:prstGeom>
          <a:solidFill>
            <a:srgbClr val="9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69" y="2014995"/>
            <a:ext cx="410527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357" y="2075271"/>
            <a:ext cx="387667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标注 2"/>
          <p:cNvSpPr/>
          <p:nvPr/>
        </p:nvSpPr>
        <p:spPr>
          <a:xfrm rot="10800000">
            <a:off x="2951428" y="4292955"/>
            <a:ext cx="2046084" cy="869125"/>
          </a:xfrm>
          <a:prstGeom prst="wedgeRoundRectCallout">
            <a:avLst/>
          </a:prstGeom>
          <a:noFill/>
          <a:ln w="28575">
            <a:solidFill>
              <a:srgbClr val="174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97178" y="4529283"/>
            <a:ext cx="2172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通过资格审核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标注 34"/>
          <p:cNvSpPr/>
          <p:nvPr/>
        </p:nvSpPr>
        <p:spPr>
          <a:xfrm rot="10800000">
            <a:off x="8255250" y="4294800"/>
            <a:ext cx="2046084" cy="869125"/>
          </a:xfrm>
          <a:prstGeom prst="wedgeRoundRectCallout">
            <a:avLst/>
          </a:prstGeom>
          <a:noFill/>
          <a:ln w="28575">
            <a:solidFill>
              <a:srgbClr val="174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192155" y="4528800"/>
            <a:ext cx="2172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通过资格审核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20"/>
          <p:cNvSpPr txBox="1"/>
          <p:nvPr/>
        </p:nvSpPr>
        <p:spPr>
          <a:xfrm>
            <a:off x="1897498" y="1182458"/>
            <a:ext cx="10016371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通过“申报状态”，了解审核结果</a:t>
            </a:r>
            <a:endParaRPr lang="en-US" altLang="zh-CN" sz="2400" i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842596" y="161993"/>
            <a:ext cx="5020322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资格审核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审核结果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0605" y="1997839"/>
            <a:ext cx="5436179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请申报人员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务必加入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年职称申报人员通知群：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及时发布与填报相关的通知、说明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收集反馈信息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通报工作进度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8636" t="16377" r="8616" b="26811"/>
          <a:stretch>
            <a:fillRect/>
          </a:stretch>
        </p:blipFill>
        <p:spPr>
          <a:xfrm>
            <a:off x="6998970" y="1289050"/>
            <a:ext cx="3794760" cy="46329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10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1"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7406D">
              <a:alpha val="64000"/>
            </a:srgb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108000" rtlCol="0" anchor="ctr"/>
          <a:lstStyle/>
          <a:p>
            <a:pPr algn="just">
              <a:lnSpc>
                <a:spcPct val="114000"/>
              </a:lnSpc>
            </a:pPr>
            <a:r>
              <a:rPr lang="en-US" altLang="zh-CN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Szbf</a:t>
            </a:r>
            <a:r>
              <a: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 </a:t>
            </a:r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273411" name="TextBox 11"/>
          <p:cNvSpPr txBox="1">
            <a:spLocks noChangeArrowheads="1"/>
          </p:cNvSpPr>
          <p:nvPr/>
        </p:nvSpPr>
        <p:spPr bwMode="auto">
          <a:xfrm>
            <a:off x="2640351" y="2794745"/>
            <a:ext cx="7132638" cy="92333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</a:rPr>
              <a:t>感谢使用</a:t>
            </a:r>
            <a:r>
              <a:rPr lang="zh-CN" altLang="en-US" sz="5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</a:rPr>
              <a:t>！</a:t>
            </a:r>
            <a:endParaRPr lang="en-US" altLang="zh-CN" sz="5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24989" y="3780288"/>
            <a:ext cx="6948000" cy="0"/>
          </a:xfrm>
          <a:prstGeom prst="line">
            <a:avLst/>
          </a:prstGeom>
          <a:ln w="60325" cmpd="thickThin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824989" y="2640884"/>
            <a:ext cx="6948000" cy="0"/>
          </a:xfrm>
          <a:prstGeom prst="line">
            <a:avLst/>
          </a:prstGeom>
          <a:ln w="60325" cmpd="thickThin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F:\稻壳-阿源设计\D动画PPT\2019-05-06-\5-毕业答辩-南航\logo (1).pnglogo (1)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192284" y="390756"/>
            <a:ext cx="3807433" cy="728871"/>
          </a:xfrm>
          <a:prstGeom prst="rect">
            <a:avLst/>
          </a:prstGeom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5738344" y="6360230"/>
            <a:ext cx="6393438" cy="338554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</a:rPr>
              <a:t>您对本指南有任何意见和建议，请发送邮件至</a:t>
            </a:r>
            <a:r>
              <a:rPr lang="en-US" altLang="zh-CN" sz="16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</a:rPr>
              <a:t>szb@nuaa.edu.cn</a:t>
            </a:r>
            <a:endParaRPr lang="en-US" altLang="zh-CN" sz="16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0"/>
          <p:cNvSpPr txBox="1"/>
          <p:nvPr/>
        </p:nvSpPr>
        <p:spPr>
          <a:xfrm>
            <a:off x="1719586" y="806663"/>
            <a:ext cx="606638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如何开始申报</a:t>
            </a:r>
            <a:endParaRPr lang="en-US" altLang="zh-CN" sz="2400" i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0042" y="1238321"/>
            <a:ext cx="9101300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01 : </a:t>
            </a:r>
            <a:r>
              <a:rPr lang="zh-CN" altLang="en-US" dirty="0">
                <a:ea typeface="微软雅黑" panose="020B0503020204020204" pitchFamily="34" charset="-122"/>
              </a:rPr>
              <a:t>使用统一身份认证登录：</a:t>
            </a:r>
            <a:r>
              <a:rPr lang="en-US" altLang="zh-CN" dirty="0"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http:// ehr.nuaa.edu.cn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00041" y="1917677"/>
            <a:ext cx="37700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02 : </a:t>
            </a:r>
            <a:r>
              <a:rPr lang="zh-CN" altLang="en-US" dirty="0">
                <a:ea typeface="微软雅黑" panose="020B0503020204020204" pitchFamily="34" charset="-122"/>
              </a:rPr>
              <a:t>点击“旧版人事系统”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如何开始申报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22" name="等腰三角形 21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-21266" y="1616624"/>
            <a:ext cx="1381760" cy="629920"/>
            <a:chOff x="0" y="1004927"/>
            <a:chExt cx="1381760" cy="629920"/>
          </a:xfrm>
        </p:grpSpPr>
        <p:sp>
          <p:nvSpPr>
            <p:cNvPr id="25" name="矩形 24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28" name="矩形 27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31" name="矩形 3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34" name="矩形 33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37" name="矩形 36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40" name="矩形 39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43" name="矩形 42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9251" y="2624965"/>
            <a:ext cx="6381750" cy="3162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5" name="矩形 44"/>
          <p:cNvSpPr/>
          <p:nvPr/>
        </p:nvSpPr>
        <p:spPr>
          <a:xfrm>
            <a:off x="1719586" y="6021292"/>
            <a:ext cx="5151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☆建议使用谷歌浏览器，</a:t>
            </a:r>
            <a:r>
              <a:rPr lang="en-US" altLang="zh-CN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极速浏览器</a:t>
            </a:r>
            <a:endParaRPr lang="zh-CN" altLang="en-US" sz="2000" dirty="0">
              <a:solidFill>
                <a:srgbClr val="BE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0"/>
          <p:cNvSpPr txBox="1"/>
          <p:nvPr/>
        </p:nvSpPr>
        <p:spPr>
          <a:xfrm>
            <a:off x="1719586" y="806663"/>
            <a:ext cx="606638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如何开始申报</a:t>
            </a:r>
            <a:endParaRPr lang="en-US" altLang="zh-CN" sz="2400" i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74800" y="1684175"/>
            <a:ext cx="3770085" cy="499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03 : </a:t>
            </a:r>
            <a:r>
              <a:rPr lang="zh-CN" altLang="en-US" dirty="0">
                <a:ea typeface="微软雅黑" panose="020B0503020204020204" pitchFamily="34" charset="-122"/>
              </a:rPr>
              <a:t>点击职称评审模块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6252033" y="1716810"/>
            <a:ext cx="34977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04 : </a:t>
            </a:r>
            <a:r>
              <a:rPr lang="zh-CN" altLang="en-US" dirty="0">
                <a:ea typeface="微软雅黑" panose="020B0503020204020204" pitchFamily="34" charset="-122"/>
              </a:rPr>
              <a:t>开始申报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22" name="等腰三角形 21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-21266" y="1616624"/>
            <a:ext cx="1381760" cy="629920"/>
            <a:chOff x="0" y="1004927"/>
            <a:chExt cx="1381760" cy="629920"/>
          </a:xfrm>
        </p:grpSpPr>
        <p:sp>
          <p:nvSpPr>
            <p:cNvPr id="25" name="矩形 24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28" name="矩形 27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31" name="矩形 3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34" name="矩形 33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37" name="矩形 36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40" name="矩形 39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43" name="矩形 42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如何开始申报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8111" y="2401205"/>
            <a:ext cx="4344842" cy="27265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r="21302"/>
          <a:stretch>
            <a:fillRect/>
          </a:stretch>
        </p:blipFill>
        <p:spPr>
          <a:xfrm>
            <a:off x="6252033" y="2388319"/>
            <a:ext cx="5151072" cy="27672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1967543" y="1443529"/>
            <a:ext cx="67339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01 :  </a:t>
            </a:r>
            <a:r>
              <a:rPr lang="zh-CN" altLang="en-US" dirty="0">
                <a:ea typeface="微软雅黑" panose="020B0503020204020204" pitchFamily="34" charset="-122"/>
              </a:rPr>
              <a:t>根据个人申报系列，选择一个类别，点击图标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1719586" y="806663"/>
            <a:ext cx="606638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填写申报信息</a:t>
            </a:r>
            <a:endParaRPr lang="en-US" altLang="zh-CN" sz="2400" i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填写申报信息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5864011" y="2201121"/>
          <a:ext cx="2513008" cy="4031998"/>
        </p:xfrm>
        <a:graphic>
          <a:graphicData uri="http://schemas.openxmlformats.org/drawingml/2006/table">
            <a:tbl>
              <a:tblPr firstRow="1">
                <a:tableStyleId>{93296810-A885-4BE3-A3E7-6D5BEEA58F35}</a:tableStyleId>
              </a:tblPr>
              <a:tblGrid>
                <a:gridCol w="638900"/>
                <a:gridCol w="539406"/>
                <a:gridCol w="1334702"/>
              </a:tblGrid>
              <a:tr h="4563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spc="-15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类别</a:t>
                      </a:r>
                      <a:endParaRPr lang="zh-CN" altLang="en-US" sz="1600" kern="100" spc="-15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6484" marR="56484" marT="0" marB="0" anchor="ctr">
                    <a:solidFill>
                      <a:srgbClr val="17406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spc="-15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系列名称</a:t>
                      </a:r>
                      <a:endParaRPr lang="zh-CN" altLang="en-US" sz="1600" kern="100" spc="-15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631" marR="90631" marT="45315" marB="45315" anchor="ctr">
                    <a:solidFill>
                      <a:srgbClr val="17406D"/>
                    </a:solidFill>
                  </a:tcPr>
                </a:tc>
                <a:tc hMerge="1">
                  <a:tcPr/>
                </a:tc>
              </a:tr>
              <a:tr h="456331">
                <a:tc row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高校教师</a:t>
                      </a:r>
                      <a:endParaRPr lang="zh-CN" altLang="en-US" sz="1600" b="1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631" marR="90631" marT="45315" marB="45315" anchor="ctr">
                    <a:solidFill>
                      <a:srgbClr val="B4C7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教学科研</a:t>
                      </a:r>
                      <a:endParaRPr lang="zh-CN" altLang="en-US" sz="1600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631" marR="90631" marT="45315" marB="45315" anchor="ctr">
                    <a:solidFill>
                      <a:srgbClr val="EEEEEE"/>
                    </a:solidFill>
                  </a:tcPr>
                </a:tc>
                <a:tc hMerge="1">
                  <a:tcPr/>
                </a:tc>
              </a:tr>
              <a:tr h="456331">
                <a:tc vMerge="1"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教学</a:t>
                      </a:r>
                      <a:endParaRPr lang="zh-CN" altLang="en-US" sz="1600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631" marR="90631" marT="45315" marB="45315" anchor="ctr">
                    <a:solidFill>
                      <a:srgbClr val="EEEEEE"/>
                    </a:solidFill>
                  </a:tcPr>
                </a:tc>
                <a:tc hMerge="1">
                  <a:tcPr/>
                </a:tc>
              </a:tr>
              <a:tr h="456331">
                <a:tc vMerge="1"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思政教师</a:t>
                      </a:r>
                      <a:endParaRPr lang="zh-CN" altLang="en-US" sz="1600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631" marR="90631" marT="45315" marB="45315" anchor="ctr"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专任教师</a:t>
                      </a:r>
                      <a:endParaRPr lang="zh-CN" altLang="en-US" sz="1600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6484" marR="56484" marT="0" marB="0" anchor="ctr">
                    <a:solidFill>
                      <a:srgbClr val="EEEEEE"/>
                    </a:solidFill>
                  </a:tcPr>
                </a:tc>
              </a:tr>
              <a:tr h="71183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专职辅导员</a:t>
                      </a:r>
                      <a:endParaRPr lang="zh-CN" altLang="en-US" sz="1600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6484" marR="56484" marT="0" marB="0" anchor="ctr">
                    <a:solidFill>
                      <a:srgbClr val="EEEEEE"/>
                    </a:solidFill>
                  </a:tcPr>
                </a:tc>
              </a:tr>
              <a:tr h="624223">
                <a:tc vMerge="1"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科学研究</a:t>
                      </a:r>
                      <a:endParaRPr lang="zh-CN" altLang="en-US" sz="1600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631" marR="90631" marT="45315" marB="45315" anchor="ctr">
                    <a:solidFill>
                      <a:srgbClr val="EEEEEE"/>
                    </a:solidFill>
                  </a:tcPr>
                </a:tc>
                <a:tc hMerge="1">
                  <a:tcPr/>
                </a:tc>
              </a:tr>
              <a:tr h="8706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国防工程</a:t>
                      </a:r>
                      <a:endParaRPr lang="zh-CN" altLang="en-US" sz="1600" b="1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56484" marR="56484" marT="0" marB="0" anchor="ctr">
                    <a:solidFill>
                      <a:srgbClr val="B4C7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装备型号</a:t>
                      </a:r>
                      <a:endParaRPr lang="zh-CN" altLang="en-US" sz="1600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631" marR="90631" marT="45315" marB="45315" anchor="ctr">
                    <a:solidFill>
                      <a:srgbClr val="EEEEEE"/>
                    </a:solidFill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8789734" y="2201121"/>
          <a:ext cx="2484000" cy="4032003"/>
        </p:xfrm>
        <a:graphic>
          <a:graphicData uri="http://schemas.openxmlformats.org/drawingml/2006/table">
            <a:tbl>
              <a:tblPr firstRow="1">
                <a:tableStyleId>{93296810-A885-4BE3-A3E7-6D5BEEA58F35}</a:tableStyleId>
              </a:tblPr>
              <a:tblGrid>
                <a:gridCol w="888371"/>
                <a:gridCol w="1595629"/>
              </a:tblGrid>
              <a:tr h="441435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spc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类别</a:t>
                      </a:r>
                      <a:endParaRPr lang="zh-CN" sz="1600" kern="100" spc="-15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6333" marR="56333" marT="0" marB="0" anchor="ctr">
                    <a:solidFill>
                      <a:srgbClr val="17406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spc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系列名称</a:t>
                      </a:r>
                      <a:endParaRPr lang="zh-CN" sz="1600" kern="100" spc="-15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6333" marR="56333" marT="0" marB="0" anchor="ctr">
                    <a:solidFill>
                      <a:srgbClr val="17406D"/>
                    </a:solidFill>
                  </a:tcPr>
                </a:tc>
              </a:tr>
              <a:tr h="500523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600" b="1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技术</a:t>
                      </a:r>
                      <a:endParaRPr lang="en-US" altLang="zh-CN" sz="1600" b="1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600" b="1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支撑</a:t>
                      </a:r>
                      <a:endParaRPr lang="zh-CN" sz="1600" b="1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631" marR="90631" marT="45315" marB="45315" anchor="ctr"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spc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工程技术</a:t>
                      </a:r>
                      <a:endParaRPr lang="zh-CN" sz="1600" kern="100" spc="-15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6333" marR="56333" marT="0" marB="0" anchor="ctr"/>
                </a:tc>
              </a:tr>
              <a:tr h="44143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spc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实验技术</a:t>
                      </a:r>
                      <a:endParaRPr lang="zh-CN" sz="1600" kern="100" spc="-15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6333" marR="56333" marT="0" marB="0" anchor="ctr"/>
                </a:tc>
              </a:tr>
              <a:tr h="441435">
                <a:tc row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600" b="1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管理</a:t>
                      </a:r>
                      <a:endParaRPr lang="en-US" altLang="zh-CN" sz="1600" b="1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600" b="1" kern="100" spc="-15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服务</a:t>
                      </a:r>
                      <a:endParaRPr lang="zh-CN" sz="1600" b="1" kern="100" spc="-15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631" marR="90631" marT="45315" marB="45315" anchor="ctr"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spc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教育管理</a:t>
                      </a:r>
                      <a:endParaRPr lang="zh-CN" sz="1600" kern="100" spc="-15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6333" marR="56333" marT="0" marB="0" anchor="ctr"/>
                </a:tc>
              </a:tr>
              <a:tr h="44143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spc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图书资料</a:t>
                      </a:r>
                      <a:endParaRPr lang="zh-CN" sz="1600" kern="100" spc="-15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6333" marR="56333" marT="0" marB="0" anchor="ctr"/>
                </a:tc>
              </a:tr>
              <a:tr h="44143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spc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出版</a:t>
                      </a:r>
                      <a:endParaRPr lang="zh-CN" sz="1600" kern="100" spc="-15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6333" marR="56333" marT="0" marB="0" anchor="ctr"/>
                </a:tc>
              </a:tr>
              <a:tr h="44143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spc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会计</a:t>
                      </a:r>
                      <a:endParaRPr lang="zh-CN" sz="1600" kern="100" spc="-15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6333" marR="56333" marT="0" marB="0" anchor="ctr"/>
                </a:tc>
              </a:tr>
              <a:tr h="44143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spc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医疗卫生</a:t>
                      </a:r>
                      <a:endParaRPr lang="zh-CN" sz="1600" kern="100" spc="-15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6333" marR="56333" marT="0" marB="0" anchor="ctr"/>
                </a:tc>
              </a:tr>
              <a:tr h="44143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spc="-15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幼儿园教师</a:t>
                      </a:r>
                      <a:endParaRPr lang="zh-CN" sz="1600" kern="100" spc="-15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6333" marR="56333" marT="0" marB="0" anchor="ctr"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0" y="2707005"/>
            <a:ext cx="3294380" cy="230886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14"/>
          <p:cNvSpPr txBox="1"/>
          <p:nvPr/>
        </p:nvSpPr>
        <p:spPr>
          <a:xfrm>
            <a:off x="1991693" y="1754621"/>
            <a:ext cx="5522165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02 :  </a:t>
            </a:r>
            <a:r>
              <a:rPr lang="zh-CN" altLang="en-US" dirty="0">
                <a:ea typeface="微软雅黑" panose="020B0503020204020204" pitchFamily="34" charset="-122"/>
              </a:rPr>
              <a:t>阅读</a:t>
            </a:r>
            <a:r>
              <a:rPr lang="en-US" altLang="zh-CN" dirty="0"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ea typeface="微软雅黑" panose="020B0503020204020204" pitchFamily="34" charset="-122"/>
              </a:rPr>
              <a:t>填表说明</a:t>
            </a:r>
            <a:r>
              <a:rPr lang="en-US" altLang="zh-CN" dirty="0"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ea typeface="微软雅黑" panose="020B0503020204020204" pitchFamily="34" charset="-122"/>
              </a:rPr>
              <a:t>，点击“确认”</a:t>
            </a:r>
            <a:endParaRPr lang="en-US" altLang="zh-CN" dirty="0">
              <a:ea typeface="微软雅黑" panose="020B0503020204020204" pitchFamily="34" charset="-122"/>
            </a:endParaRPr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337" y="2465921"/>
            <a:ext cx="7367100" cy="38316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5" name="TextBox 20"/>
          <p:cNvSpPr txBox="1"/>
          <p:nvPr/>
        </p:nvSpPr>
        <p:spPr>
          <a:xfrm>
            <a:off x="1719586" y="806663"/>
            <a:ext cx="606638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i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填写申报信息</a:t>
            </a:r>
            <a:endParaRPr lang="en-US" altLang="zh-CN" sz="2400" i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填写申报信息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1817915" y="1133435"/>
            <a:ext cx="4933405" cy="499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03 :  </a:t>
            </a:r>
            <a:r>
              <a:rPr lang="zh-CN" altLang="en-US" dirty="0">
                <a:ea typeface="微软雅黑" panose="020B0503020204020204" pitchFamily="34" charset="-122"/>
              </a:rPr>
              <a:t>阅读</a:t>
            </a:r>
            <a:r>
              <a:rPr lang="en-US" altLang="zh-CN" dirty="0"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ea typeface="微软雅黑" panose="020B0503020204020204" pitchFamily="34" charset="-122"/>
              </a:rPr>
              <a:t>承诺书</a:t>
            </a:r>
            <a:r>
              <a:rPr lang="en-US" altLang="zh-CN" dirty="0"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ea typeface="微软雅黑" panose="020B0503020204020204" pitchFamily="34" charset="-122"/>
              </a:rPr>
              <a:t>，点击按钮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78280" y="1929875"/>
            <a:ext cx="10182020" cy="4296687"/>
            <a:chOff x="1501979" y="1688174"/>
            <a:chExt cx="10182020" cy="4296687"/>
          </a:xfrm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87" t="1533" r="587" b="48511"/>
            <a:stretch>
              <a:fillRect/>
            </a:stretch>
          </p:blipFill>
          <p:spPr bwMode="auto">
            <a:xfrm>
              <a:off x="1671320" y="1688174"/>
              <a:ext cx="9632950" cy="2883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221" t="81373" r="2221" b="-5501"/>
            <a:stretch>
              <a:fillRect/>
            </a:stretch>
          </p:blipFill>
          <p:spPr bwMode="auto">
            <a:xfrm>
              <a:off x="1501979" y="4592144"/>
              <a:ext cx="10182020" cy="1392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填写申报信息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976" b="55973"/>
          <a:stretch>
            <a:fillRect/>
          </a:stretch>
        </p:blipFill>
        <p:spPr bwMode="auto">
          <a:xfrm>
            <a:off x="1680540" y="2260785"/>
            <a:ext cx="10511460" cy="2145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1680540" y="1516777"/>
            <a:ext cx="4329440" cy="45313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）填报申报系列和职称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1" name="文本框 14"/>
          <p:cNvSpPr txBox="1"/>
          <p:nvPr/>
        </p:nvSpPr>
        <p:spPr>
          <a:xfrm>
            <a:off x="1743293" y="889477"/>
            <a:ext cx="4933405" cy="499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微软雅黑" panose="020B0503020204020204" pitchFamily="34" charset="-122"/>
                <a:ea typeface="华文中宋" panose="02010600040101010101" pitchFamily="2" charset="-122"/>
              </a:defRPr>
            </a:lvl1pPr>
          </a:lstStyle>
          <a:p>
            <a:r>
              <a:rPr lang="en-US" altLang="zh-CN" dirty="0">
                <a:ea typeface="微软雅黑" panose="020B0503020204020204" pitchFamily="34" charset="-122"/>
              </a:rPr>
              <a:t>Step 04 :  </a:t>
            </a:r>
            <a:r>
              <a:rPr lang="zh-CN" altLang="en-US" dirty="0">
                <a:ea typeface="微软雅黑" panose="020B0503020204020204" pitchFamily="34" charset="-122"/>
              </a:rPr>
              <a:t>完善申报信息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填写申报信息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43293" y="4771494"/>
            <a:ext cx="100578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</a:t>
            </a:r>
            <a:r>
              <a:rPr lang="zh-CN" altLang="en-US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教学科研系列、教学系列、装备型号系列部分资格条件审核细则详见下页。</a:t>
            </a:r>
            <a:endParaRPr lang="en-US" altLang="zh-CN" sz="2000" dirty="0">
              <a:solidFill>
                <a:srgbClr val="BE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★</a:t>
            </a:r>
            <a:r>
              <a:rPr lang="zh-CN" altLang="en-US" sz="2000" dirty="0">
                <a:solidFill>
                  <a:srgbClr val="BE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申报前请确认符合要求，如资格审核不合格，本年度将不能调整系列申报高级职称！</a:t>
            </a:r>
            <a:endParaRPr lang="en-US" altLang="zh-CN" sz="2000" dirty="0">
              <a:solidFill>
                <a:srgbClr val="BE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solidFill>
                <a:srgbClr val="BE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872847"/>
            <a:ext cx="1574800" cy="629920"/>
            <a:chOff x="0" y="1004927"/>
            <a:chExt cx="1574800" cy="629920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1004927"/>
              <a:ext cx="1574800" cy="629920"/>
              <a:chOff x="0" y="955040"/>
              <a:chExt cx="1574800" cy="629920"/>
            </a:xfrm>
          </p:grpSpPr>
          <p:sp>
            <p:nvSpPr>
              <p:cNvPr id="8" name="等腰三角形 7"/>
              <p:cNvSpPr/>
              <p:nvPr/>
            </p:nvSpPr>
            <p:spPr>
              <a:xfrm rot="5400000">
                <a:off x="1066800" y="1076960"/>
                <a:ext cx="629920" cy="386080"/>
              </a:xfrm>
              <a:prstGeom prst="triangle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955040"/>
                <a:ext cx="1188720" cy="629920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47320" y="1118784"/>
              <a:ext cx="1188720" cy="40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预申报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616624"/>
            <a:ext cx="1381760" cy="629920"/>
            <a:chOff x="0" y="1004927"/>
            <a:chExt cx="1381760" cy="629920"/>
          </a:xfrm>
        </p:grpSpPr>
        <p:sp>
          <p:nvSpPr>
            <p:cNvPr id="51" name="矩形 5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2360400"/>
            <a:ext cx="1381760" cy="629920"/>
            <a:chOff x="0" y="1004927"/>
            <a:chExt cx="1381760" cy="629920"/>
          </a:xfrm>
        </p:grpSpPr>
        <p:sp>
          <p:nvSpPr>
            <p:cNvPr id="86" name="矩形 8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正式填报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0" y="3111501"/>
            <a:ext cx="1381760" cy="629920"/>
            <a:chOff x="0" y="1004927"/>
            <a:chExt cx="1381760" cy="629920"/>
          </a:xfrm>
        </p:grpSpPr>
        <p:sp>
          <p:nvSpPr>
            <p:cNvPr id="91" name="矩形 9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成果审核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3861541"/>
            <a:ext cx="1493520" cy="629920"/>
            <a:chOff x="0" y="1004927"/>
            <a:chExt cx="1493520" cy="629920"/>
          </a:xfrm>
        </p:grpSpPr>
        <p:sp>
          <p:nvSpPr>
            <p:cNvPr id="96" name="矩形 9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-10160" y="4607398"/>
            <a:ext cx="1381760" cy="629920"/>
            <a:chOff x="0" y="1004927"/>
            <a:chExt cx="1381760" cy="629920"/>
          </a:xfrm>
        </p:grpSpPr>
        <p:sp>
          <p:nvSpPr>
            <p:cNvPr id="101" name="矩形 10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同行评议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0160" y="5362665"/>
            <a:ext cx="1493520" cy="629920"/>
            <a:chOff x="0" y="1004927"/>
            <a:chExt cx="1493520" cy="629920"/>
          </a:xfrm>
        </p:grpSpPr>
        <p:sp>
          <p:nvSpPr>
            <p:cNvPr id="106" name="矩形 105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学科组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-15240" y="6106442"/>
            <a:ext cx="1493520" cy="629920"/>
            <a:chOff x="0" y="1004927"/>
            <a:chExt cx="1493520" cy="629920"/>
          </a:xfrm>
        </p:grpSpPr>
        <p:sp>
          <p:nvSpPr>
            <p:cNvPr id="111" name="矩形 110"/>
            <p:cNvSpPr/>
            <p:nvPr/>
          </p:nvSpPr>
          <p:spPr>
            <a:xfrm>
              <a:off x="0" y="1004927"/>
              <a:ext cx="1188720" cy="629920"/>
            </a:xfrm>
            <a:prstGeom prst="rect">
              <a:avLst/>
            </a:prstGeom>
            <a:solidFill>
              <a:srgbClr val="174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760" y="1125047"/>
              <a:ext cx="13817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高评委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842596" y="161993"/>
            <a:ext cx="4344545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预申报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︱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填写申报信息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29204" y="1558969"/>
            <a:ext cx="9495417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教学科研系列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（正高、副高相同）</a:t>
            </a:r>
            <a:endParaRPr lang="zh-CN" altLang="zh-CN" sz="2000" dirty="0"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220299" y="2169285"/>
          <a:ext cx="8628615" cy="2811222"/>
        </p:xfrm>
        <a:graphic>
          <a:graphicData uri="http://schemas.openxmlformats.org/drawingml/2006/table">
            <a:tbl>
              <a:tblPr firstRow="1" firstCol="1" bandRow="1">
                <a:tableStyleId>{10A1B5D5-9B99-4C35-A422-299274C87663}</a:tableStyleId>
              </a:tblPr>
              <a:tblGrid>
                <a:gridCol w="2563736"/>
                <a:gridCol w="4490594"/>
                <a:gridCol w="1574285"/>
              </a:tblGrid>
              <a:tr h="403596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文件</a:t>
                      </a: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原文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406D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审核细则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40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审核单位</a:t>
                      </a:r>
                      <a:endParaRPr lang="zh-CN" alt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406D"/>
                    </a:solidFill>
                  </a:tcPr>
                </a:tc>
              </a:tr>
              <a:tr h="1161804">
                <a:tc>
                  <a:txBody>
                    <a:bodyPr/>
                    <a:lstStyle/>
                    <a:p>
                      <a:pPr marL="0" indent="182880" algn="just">
                        <a:spcAft>
                          <a:spcPts val="0"/>
                        </a:spcAft>
                      </a:pPr>
                      <a:r>
                        <a:rPr lang="zh-CN" altLang="zh-CN" sz="16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“教学水平高，近三年课程教学质量综合评估良好以上</a:t>
                      </a:r>
                      <a:r>
                        <a:rPr lang="zh-CN" altLang="en-US" sz="16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”</a:t>
                      </a:r>
                      <a:endParaRPr lang="zh-CN" sz="16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</a:t>
                      </a:r>
                      <a:r>
                        <a:rPr lang="zh-CN" altLang="zh-CN" sz="1600" kern="1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近</a:t>
                      </a:r>
                      <a:r>
                        <a:rPr lang="en-US" altLang="zh-CN" sz="1600" kern="1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zh-CN" sz="1600" kern="1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年内综合</a:t>
                      </a:r>
                      <a:r>
                        <a:rPr lang="zh-CN" alt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评估为良好及以上，且至少有一次学生评教优秀</a:t>
                      </a: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</a:t>
                      </a:r>
                      <a:endParaRPr lang="en-US" alt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评估办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64724">
                <a:tc>
                  <a:txBody>
                    <a:bodyPr/>
                    <a:lstStyle/>
                    <a:p>
                      <a:pPr marL="0" indent="357505" algn="just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</a:t>
                      </a:r>
                      <a:r>
                        <a:rPr lang="zh-CN" altLang="en-US" sz="16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</a:t>
                      </a:r>
                      <a:r>
                        <a:rPr lang="zh-CN" sz="16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获得较高水平的教学竞赛奖”</a:t>
                      </a:r>
                      <a:endParaRPr lang="zh-CN" sz="16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357505" algn="just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zh-CN" sz="1800" b="1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近</a:t>
                      </a:r>
                      <a:r>
                        <a:rPr lang="en-US" sz="1800" b="1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sz="1800" b="1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，作为主讲教师获校教学讲课比赛</a:t>
                      </a:r>
                      <a:r>
                        <a:rPr lang="zh-CN" sz="1800" b="1" kern="100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二等及以上奖项</a:t>
                      </a: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（经由学校认定的教学比赛）。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教发办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265510" y="5521914"/>
            <a:ext cx="8969829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评估办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鞠老师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84895711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教发办       易老师 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84891009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93625" y="872847"/>
            <a:ext cx="26468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部分系列审核细则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2220299" y="4868158"/>
            <a:ext cx="8628615" cy="629920"/>
          </a:xfrm>
          <a:prstGeom prst="roundRect">
            <a:avLst/>
          </a:prstGeom>
          <a:solidFill>
            <a:srgbClr val="17406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该系列细则由教师发展中心与教学评估中心负责解释并审核，</a:t>
            </a:r>
            <a:r>
              <a:rPr lang="zh-CN" altLang="zh-CN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联系人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tags/tag1.xml><?xml version="1.0" encoding="utf-8"?>
<p:tagLst xmlns:p="http://schemas.openxmlformats.org/presentationml/2006/main">
  <p:tag name="ISLIDE.ICON" val="#58738;#58738;#376195;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2ABE2"/>
      </a:accent1>
      <a:accent2>
        <a:srgbClr val="018FC4"/>
      </a:accent2>
      <a:accent3>
        <a:srgbClr val="0D86D9"/>
      </a:accent3>
      <a:accent4>
        <a:srgbClr val="FE8300"/>
      </a:accent4>
      <a:accent5>
        <a:srgbClr val="FDB94E"/>
      </a:accent5>
      <a:accent6>
        <a:srgbClr val="929292"/>
      </a:accent6>
      <a:hlink>
        <a:srgbClr val="4472C4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50000"/>
            <a:lumOff val="50000"/>
          </a:schemeClr>
        </a:solidFill>
        <a:ln w="28575">
          <a:noFill/>
        </a:ln>
      </a:spPr>
      <a:bodyPr wrap="none" anchor="ctr">
        <a:normAutofit/>
      </a:bodyPr>
      <a:lstStyle>
        <a:defPPr algn="ctr">
          <a:defRPr sz="2800" b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00006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2970</Words>
  <Application>WPS 演示</Application>
  <PresentationFormat>自定义</PresentationFormat>
  <Paragraphs>664</Paragraphs>
  <Slides>24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华康俪金黑W8</vt:lpstr>
      <vt:lpstr>黑体</vt:lpstr>
      <vt:lpstr>仿宋</vt:lpstr>
      <vt:lpstr>Times New Roman</vt:lpstr>
      <vt:lpstr>华文中宋</vt:lpstr>
      <vt:lpstr>方正兰亭黑_GBK</vt:lpstr>
      <vt:lpstr>Times New Roman</vt:lpstr>
      <vt:lpstr>Arial Unicode MS</vt:lpstr>
      <vt:lpstr>Calibri Light</vt:lpstr>
      <vt:lpstr>Calibri</vt:lpstr>
      <vt:lpstr>方正大黑简体</vt:lpstr>
      <vt:lpstr>等线 Light</vt:lpstr>
      <vt:lpstr>等线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NUAA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LCW</dc:creator>
  <cp:lastModifiedBy>瞿安俐</cp:lastModifiedBy>
  <cp:revision>1251</cp:revision>
  <cp:lastPrinted>2020-09-23T06:41:00Z</cp:lastPrinted>
  <dcterms:created xsi:type="dcterms:W3CDTF">2019-09-30T09:05:00Z</dcterms:created>
  <dcterms:modified xsi:type="dcterms:W3CDTF">2025-03-19T01:46:40Z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2E8D82FE82CE4381AFFB73F3F586BCFB_12</vt:lpwstr>
  </property>
</Properties>
</file>